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57" r:id="rId5"/>
    <p:sldId id="261" r:id="rId6"/>
    <p:sldId id="259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ka-GE"/>
              <a:t>პრიორიტეტული მიმართულებები და ფინანსური საჭიროება აშშ დოლარში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საერთო საჭიროება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პირადი დაცვის საშუალებები</c:v>
                </c:pt>
                <c:pt idx="1">
                  <c:v>სუნთქვის აპარატები და ECMO</c:v>
                </c:pt>
                <c:pt idx="2">
                  <c:v>სასწრაფოს მანქანები/აღჭურვილობა</c:v>
                </c:pt>
                <c:pt idx="3">
                  <c:v>ლაბორატორია</c:v>
                </c:pt>
                <c:pt idx="4">
                  <c:v>მრავალპროფილური ჰოსპიტალური ინფრასტრუქტურა და აღჭურვა </c:v>
                </c:pt>
                <c:pt idx="5">
                  <c:v>პირველადი ჯანდაცვის ინფრასტრუქტურა</c:v>
                </c:pt>
                <c:pt idx="6">
                  <c:v>ჰოსპიტალური სერვისების ხარჯები</c:v>
                </c:pt>
              </c:strCache>
            </c:strRef>
          </c:cat>
          <c:val>
            <c:numRef>
              <c:f>Sheet1!$B$2:$B$8</c:f>
            </c:numRef>
          </c:val>
          <c:extLst>
            <c:ext xmlns:c16="http://schemas.microsoft.com/office/drawing/2014/chart" uri="{C3380CC4-5D6E-409C-BE32-E72D297353CC}">
              <c16:uniqueId val="{00000000-731F-41A4-B6FB-C3BDADEB3CA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პირადი დაცვის საშუალებები</c:v>
                </c:pt>
                <c:pt idx="1">
                  <c:v>სუნთქვის აპარატები და ECMO</c:v>
                </c:pt>
                <c:pt idx="2">
                  <c:v>სასწრაფოს მანქანები/აღჭურვილობა</c:v>
                </c:pt>
                <c:pt idx="3">
                  <c:v>ლაბორატორია</c:v>
                </c:pt>
                <c:pt idx="4">
                  <c:v>მრავალპროფილური ჰოსპიტალური ინფრასტრუქტურა და აღჭურვა </c:v>
                </c:pt>
                <c:pt idx="5">
                  <c:v>პირველადი ჯანდაცვის ინფრასტრუქტურა</c:v>
                </c:pt>
                <c:pt idx="6">
                  <c:v>ჰოსპიტალური სერვისების ხარჯები</c:v>
                </c:pt>
              </c:strCache>
            </c:strRef>
          </c:cat>
          <c:val>
            <c:numRef>
              <c:f>Sheet1!$C$2:$C$8</c:f>
              <c:numCache>
                <c:formatCode>_("$"* #,##0.00_);_("$"* \(#,##0.00\);_("$"* "-"??_);_(@_)</c:formatCode>
                <c:ptCount val="7"/>
                <c:pt idx="0">
                  <c:v>45929870</c:v>
                </c:pt>
                <c:pt idx="1">
                  <c:v>9160860</c:v>
                </c:pt>
                <c:pt idx="2">
                  <c:v>14925000</c:v>
                </c:pt>
                <c:pt idx="3">
                  <c:v>4601185</c:v>
                </c:pt>
                <c:pt idx="4">
                  <c:v>31000000</c:v>
                </c:pt>
                <c:pt idx="5">
                  <c:v>20000000</c:v>
                </c:pt>
                <c:pt idx="6">
                  <c:v>25575484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1F-41A4-B6FB-C3BDADEB3CA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პირადი დაცვის საშუალებები</c:v>
                </c:pt>
                <c:pt idx="1">
                  <c:v>სუნთქვის აპარატები და ECMO</c:v>
                </c:pt>
                <c:pt idx="2">
                  <c:v>სასწრაფოს მანქანები/აღჭურვილობა</c:v>
                </c:pt>
                <c:pt idx="3">
                  <c:v>ლაბორატორია</c:v>
                </c:pt>
                <c:pt idx="4">
                  <c:v>მრავალპროფილური ჰოსპიტალური ინფრასტრუქტურა და აღჭურვა </c:v>
                </c:pt>
                <c:pt idx="5">
                  <c:v>პირველადი ჯანდაცვის ინფრასტრუქტურა</c:v>
                </c:pt>
                <c:pt idx="6">
                  <c:v>ჰოსპიტალური სერვისების ხარჯები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 formatCode="_(&quot;$&quot;* #,##0.00_);_(&quot;$&quot;* \(#,##0.00\);_(&quot;$&quot;* &quot;-&quot;??_);_(@_)">
                  <c:v>19684230</c:v>
                </c:pt>
                <c:pt idx="3" formatCode="_(&quot;$&quot;* #,##0.00_);_(&quot;$&quot;* \(#,##0.00\);_(&quot;$&quot;* &quot;-&quot;??_);_(@_)">
                  <c:v>1950593</c:v>
                </c:pt>
                <c:pt idx="4" formatCode="_(&quot;$&quot;* #,##0.00_);_(&quot;$&quot;* \(#,##0.00\);_(&quot;$&quot;* &quot;-&quot;??_);_(@_)">
                  <c:v>46500000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31F-41A4-B6FB-C3BDADEB3CA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70182944"/>
        <c:axId val="270177696"/>
      </c:barChart>
      <c:catAx>
        <c:axId val="270182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0177696"/>
        <c:crosses val="autoZero"/>
        <c:auto val="1"/>
        <c:lblAlgn val="ctr"/>
        <c:lblOffset val="100"/>
        <c:noMultiLvlLbl val="0"/>
      </c:catAx>
      <c:valAx>
        <c:axId val="270177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70182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7"/>
          <c:order val="7"/>
          <c:tx>
            <c:strRef>
              <c:f>Sheet1!$A$9</c:f>
              <c:strCache>
                <c:ptCount val="1"/>
                <c:pt idx="0">
                  <c:v>პროგნოზული დაფინანსება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80000"/>
                    <a:lumOff val="20000"/>
                    <a:satMod val="103000"/>
                    <a:lumMod val="102000"/>
                    <a:tint val="94000"/>
                  </a:schemeClr>
                </a:gs>
                <a:gs pos="50000">
                  <a:schemeClr val="accent5">
                    <a:lumMod val="80000"/>
                    <a:lumOff val="20000"/>
                    <a:satMod val="110000"/>
                    <a:lumMod val="100000"/>
                    <a:shade val="100000"/>
                  </a:schemeClr>
                </a:gs>
                <a:gs pos="100000">
                  <a:schemeClr val="accent5">
                    <a:lumMod val="80000"/>
                    <a:lumOff val="2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Sheet1!$B$9:$H$9</c:f>
              <c:numCache>
                <c:formatCode>_(* #,##0_);_(* \(#,##0\);_(* "-"??_);_(@_)</c:formatCode>
                <c:ptCount val="7"/>
                <c:pt idx="0">
                  <c:v>219327222</c:v>
                </c:pt>
                <c:pt idx="1">
                  <c:v>28740000</c:v>
                </c:pt>
                <c:pt idx="2">
                  <c:v>43108000</c:v>
                </c:pt>
                <c:pt idx="3">
                  <c:v>100000000</c:v>
                </c:pt>
                <c:pt idx="4">
                  <c:v>400000</c:v>
                </c:pt>
                <c:pt idx="5">
                  <c:v>4500000</c:v>
                </c:pt>
                <c:pt idx="6">
                  <c:v>600000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494C-4219-B141-5FC7E9C46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4"/>
        <c:axId val="490680224"/>
        <c:axId val="490685800"/>
      </c:barChar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პირადი დაცვის საშუალებები</c:v>
                </c:pt>
              </c:strCache>
            </c:strRef>
          </c:tx>
          <c:spPr>
            <a:ln w="3175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Sheet1!$B$2:$H$2</c:f>
            </c:numRef>
          </c:val>
          <c:smooth val="0"/>
          <c:extLst>
            <c:ext xmlns:c16="http://schemas.microsoft.com/office/drawing/2014/chart" uri="{C3380CC4-5D6E-409C-BE32-E72D297353CC}">
              <c16:uniqueId val="{00000000-731F-41A4-B6FB-C3BDADEB3CA7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სუნთქვის აპარატები და ECMO</c:v>
                </c:pt>
              </c:strCache>
            </c:strRef>
          </c:tx>
          <c:spPr>
            <a:ln w="3175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Sheet1!$B$3:$H$3</c:f>
            </c:numRef>
          </c:val>
          <c:smooth val="0"/>
          <c:extLst>
            <c:ext xmlns:c16="http://schemas.microsoft.com/office/drawing/2014/chart" uri="{C3380CC4-5D6E-409C-BE32-E72D297353CC}">
              <c16:uniqueId val="{00000001-731F-41A4-B6FB-C3BDADEB3CA7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სასწრაფოს მანქანები/აღჭურვილობა</c:v>
                </c:pt>
              </c:strCache>
            </c:strRef>
          </c:tx>
          <c:spPr>
            <a:ln w="3175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Sheet1!$B$4:$H$4</c:f>
            </c:numRef>
          </c:val>
          <c:smooth val="0"/>
          <c:extLst>
            <c:ext xmlns:c16="http://schemas.microsoft.com/office/drawing/2014/chart" uri="{C3380CC4-5D6E-409C-BE32-E72D297353CC}">
              <c16:uniqueId val="{00000009-494C-4219-B141-5FC7E9C46F8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ლაბორატორია</c:v>
                </c:pt>
              </c:strCache>
            </c:strRef>
          </c:tx>
          <c:spPr>
            <a:ln w="31750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Sheet1!$B$5:$H$5</c:f>
            </c:numRef>
          </c:val>
          <c:smooth val="0"/>
          <c:extLst>
            <c:ext xmlns:c16="http://schemas.microsoft.com/office/drawing/2014/chart" uri="{C3380CC4-5D6E-409C-BE32-E72D297353CC}">
              <c16:uniqueId val="{0000000A-494C-4219-B141-5FC7E9C46F86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მრავალპროფილური ჰოსპიტალური ინფრასტრუქტურა და აღჭურვა </c:v>
                </c:pt>
              </c:strCache>
            </c:strRef>
          </c:tx>
          <c:spPr>
            <a:ln w="31750" cap="rnd">
              <a:solidFill>
                <a:schemeClr val="accent5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Sheet1!$B$6:$H$6</c:f>
            </c:numRef>
          </c:val>
          <c:smooth val="0"/>
          <c:extLst>
            <c:ext xmlns:c16="http://schemas.microsoft.com/office/drawing/2014/chart" uri="{C3380CC4-5D6E-409C-BE32-E72D297353CC}">
              <c16:uniqueId val="{0000000B-494C-4219-B141-5FC7E9C46F86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პირველადი ჯანდაცვის ინფრასტრუქტურა</c:v>
                </c:pt>
              </c:strCache>
            </c:strRef>
          </c:tx>
          <c:spPr>
            <a:ln w="31750" cap="rnd">
              <a:solidFill>
                <a:schemeClr val="accent4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Sheet1!$B$7:$H$7</c:f>
            </c:numRef>
          </c:val>
          <c:smooth val="0"/>
          <c:extLst>
            <c:ext xmlns:c16="http://schemas.microsoft.com/office/drawing/2014/chart" uri="{C3380CC4-5D6E-409C-BE32-E72D297353CC}">
              <c16:uniqueId val="{0000000C-494C-4219-B141-5FC7E9C46F86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ჰოსპიტალური სერვისების ხარჯები</c:v>
                </c:pt>
              </c:strCache>
            </c:strRef>
          </c:tx>
          <c:spPr>
            <a:ln w="31750" cap="rnd">
              <a:solidFill>
                <a:schemeClr val="accent6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none"/>
          </c:marker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Sheet1!$B$8:$H$8</c:f>
            </c:numRef>
          </c:val>
          <c:smooth val="0"/>
          <c:extLst>
            <c:ext xmlns:c16="http://schemas.microsoft.com/office/drawing/2014/chart" uri="{C3380CC4-5D6E-409C-BE32-E72D297353CC}">
              <c16:uniqueId val="{0000000D-494C-4219-B141-5FC7E9C46F86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დონორის მიერ დაფარვის წილი</c:v>
                </c:pt>
              </c:strCache>
            </c:strRef>
          </c:tx>
          <c:spPr>
            <a:ln w="31750" cap="rnd">
              <a:solidFill>
                <a:schemeClr val="accent4">
                  <a:lumMod val="80000"/>
                  <a:lumOff val="20000"/>
                </a:schemeClr>
              </a:solidFill>
              <a:round/>
            </a:ln>
            <a:effectLst/>
          </c:spPr>
          <c:marker>
            <c:symbol val="circle"/>
            <c:size val="6"/>
            <c:spPr>
              <a:gradFill rotWithShape="1">
                <a:gsLst>
                  <a:gs pos="0">
                    <a:schemeClr val="accent4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 w="12700">
                <a:solidFill>
                  <a:schemeClr val="lt2"/>
                </a:solidFill>
                <a:round/>
              </a:ln>
              <a:effectLst/>
            </c:spPr>
          </c:marker>
          <c:dLbls>
            <c:dLbl>
              <c:idx val="5"/>
              <c:layout>
                <c:manualLayout>
                  <c:x val="1.2789847516087187E-2"/>
                  <c:y val="4.227053258325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494C-4219-B141-5FC7E9C46F86}"/>
                </c:ext>
              </c:extLst>
            </c:dLbl>
            <c:dLbl>
              <c:idx val="6"/>
              <c:layout>
                <c:manualLayout>
                  <c:x val="0"/>
                  <c:y val="2.48650191666224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494C-4219-B141-5FC7E9C46F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Sheet1!$B$1:$H$1</c:f>
              <c:strCache>
                <c:ptCount val="7"/>
                <c:pt idx="0">
                  <c:v>საერთო საჭიროება</c:v>
                </c:pt>
                <c:pt idx="1">
                  <c:v>მსოფლიო ბანკი</c:v>
                </c:pt>
                <c:pt idx="2">
                  <c:v>AIIB</c:v>
                </c:pt>
                <c:pt idx="3">
                  <c:v>ევროპის საინვესტიციო ბანკი  EIB</c:v>
                </c:pt>
                <c:pt idx="4">
                  <c:v>აზიის განვითარების ბანკი</c:v>
                </c:pt>
                <c:pt idx="5">
                  <c:v>ევროკავშირი</c:v>
                </c:pt>
                <c:pt idx="6">
                  <c:v>USAID</c:v>
                </c:pt>
              </c:strCache>
            </c:strRef>
          </c:cat>
          <c:val>
            <c:numRef>
              <c:f>Sheet1!$B$10:$H$10</c:f>
              <c:numCache>
                <c:formatCode>0%</c:formatCode>
                <c:ptCount val="7"/>
                <c:pt idx="1">
                  <c:v>0.13103708576585171</c:v>
                </c:pt>
                <c:pt idx="2">
                  <c:v>0.19654650985366512</c:v>
                </c:pt>
                <c:pt idx="3">
                  <c:v>0.45593975562230937</c:v>
                </c:pt>
                <c:pt idx="4" formatCode="0.0%">
                  <c:v>1.8237590224892376E-3</c:v>
                </c:pt>
                <c:pt idx="5">
                  <c:v>2.0517289003003921E-2</c:v>
                </c:pt>
                <c:pt idx="6" formatCode="0.0%">
                  <c:v>2.7356385337338565E-3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F-494C-4219-B141-5FC7E9C46F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76768304"/>
        <c:axId val="476767976"/>
      </c:lineChart>
      <c:valAx>
        <c:axId val="490685800"/>
        <c:scaling>
          <c:orientation val="minMax"/>
        </c:scaling>
        <c:delete val="0"/>
        <c:axPos val="r"/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0680224"/>
        <c:crosses val="max"/>
        <c:crossBetween val="between"/>
      </c:valAx>
      <c:catAx>
        <c:axId val="490680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0685800"/>
        <c:crosses val="autoZero"/>
        <c:auto val="1"/>
        <c:lblAlgn val="ctr"/>
        <c:lblOffset val="100"/>
        <c:noMultiLvlLbl val="0"/>
      </c:catAx>
      <c:valAx>
        <c:axId val="476767976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6768304"/>
        <c:crosses val="autoZero"/>
        <c:crossBetween val="between"/>
      </c:valAx>
      <c:catAx>
        <c:axId val="4767683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47676797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9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ლაბორატორიული ტესტირება 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WHO </c:v>
                </c:pt>
                <c:pt idx="1">
                  <c:v>WORLD Bank</c:v>
                </c:pt>
                <c:pt idx="2">
                  <c:v>ABD GRANT</c:v>
                </c:pt>
                <c:pt idx="3">
                  <c:v>EU</c:v>
                </c:pt>
              </c:strCache>
            </c:strRef>
          </c:cat>
          <c:val>
            <c:numRef>
              <c:f>Sheet1!$B$2:$E$2</c:f>
              <c:numCache>
                <c:formatCode>_("$"* #,##0.00_);_("$"* \(#,##0.00\);_("$"* "-"??_);_(@_)</c:formatCode>
                <c:ptCount val="4"/>
                <c:pt idx="0">
                  <c:v>600000</c:v>
                </c:pt>
                <c:pt idx="1">
                  <c:v>18000000</c:v>
                </c:pt>
                <c:pt idx="2">
                  <c:v>400000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CB-43BF-BA47-EFBAB306C2E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ჰოსპიტალების ინფრასტრუქტურა და შემთხვევის მართვა, სასწრაფო დახმარების სამსახური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WHO </c:v>
                </c:pt>
                <c:pt idx="1">
                  <c:v>WORLD Bank</c:v>
                </c:pt>
                <c:pt idx="2">
                  <c:v>ABD GRANT</c:v>
                </c:pt>
                <c:pt idx="3">
                  <c:v>EU</c:v>
                </c:pt>
              </c:strCache>
            </c:strRef>
          </c:cat>
          <c:val>
            <c:numRef>
              <c:f>Sheet1!$B$3:$E$3</c:f>
              <c:numCache>
                <c:formatCode>_("$"* #,##0.00_);_("$"* \(#,##0.00\);_("$"* "-"??_);_(@_)</c:formatCode>
                <c:ptCount val="4"/>
                <c:pt idx="1">
                  <c:v>53900000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CB-43BF-BA47-EFBAB306C2E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პირველადი ჯანდაცვა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Sheet1!$B$1:$E$1</c:f>
              <c:strCache>
                <c:ptCount val="4"/>
                <c:pt idx="0">
                  <c:v>WHO </c:v>
                </c:pt>
                <c:pt idx="1">
                  <c:v>WORLD Bank</c:v>
                </c:pt>
                <c:pt idx="2">
                  <c:v>ABD GRANT</c:v>
                </c:pt>
                <c:pt idx="3">
                  <c:v>EU</c:v>
                </c:pt>
              </c:strCache>
            </c:strRef>
          </c:cat>
          <c:val>
            <c:numRef>
              <c:f>Sheet1!$B$4:$E$4</c:f>
              <c:numCache>
                <c:formatCode>General</c:formatCode>
                <c:ptCount val="4"/>
                <c:pt idx="3" formatCode="_(&quot;$&quot;* #,##0.00_);_(&quot;$&quot;* \(#,##0.00\);_(&quot;$&quot;* &quot;-&quot;??_);_(@_)">
                  <c:v>4500000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CB-43BF-BA47-EFBAB306C2E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82350872"/>
        <c:axId val="482343656"/>
      </c:barChart>
      <c:catAx>
        <c:axId val="4823508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82343656"/>
        <c:crosses val="autoZero"/>
        <c:auto val="1"/>
        <c:lblAlgn val="ctr"/>
        <c:lblOffset val="100"/>
        <c:noMultiLvlLbl val="0"/>
      </c:catAx>
      <c:valAx>
        <c:axId val="482343656"/>
        <c:scaling>
          <c:orientation val="minMax"/>
        </c:scaling>
        <c:delete val="1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823508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800">
          <a:solidFill>
            <a:schemeClr val="tx1">
              <a:lumMod val="95000"/>
              <a:lumOff val="5000"/>
            </a:schemeClr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08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00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31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67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627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44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17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23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340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7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978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2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98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F873F-7652-4EE3-B947-ADA89D2B250E}" type="datetimeFigureOut">
              <a:rPr lang="en-US" smtClean="0"/>
              <a:t>04-May-20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1E449-9100-477E-A850-D5EF7BD7A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025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კოვიდის პასუხში დონორების დახმარება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Georgia Emergency COVID-19 Project (P173911)</a:t>
            </a:r>
          </a:p>
        </p:txBody>
      </p:sp>
    </p:spTree>
    <p:extLst>
      <p:ext uri="{BB962C8B-B14F-4D97-AF65-F5344CB8AC3E}">
        <p14:creationId xmlns:p14="http://schemas.microsoft.com/office/powerpoint/2010/main" val="3762451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ძირითადი საჭიროებები ეპიდემიაზე პასუხისა და ჯანდაცვის სექტორის გაძლიერების მიზნით</a:t>
            </a:r>
            <a:br>
              <a:rPr lang="ka-GE" sz="3600" dirty="0" smtClean="0"/>
            </a:br>
            <a:r>
              <a:rPr lang="ka-GE" sz="3600" dirty="0" smtClean="0">
                <a:solidFill>
                  <a:srgbClr val="C00000"/>
                </a:solidFill>
              </a:rPr>
              <a:t>სულ $219 327 222 </a:t>
            </a:r>
            <a:endParaRPr lang="en-US" sz="3600" dirty="0">
              <a:solidFill>
                <a:srgbClr val="C0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828936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1371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a-GE" sz="4000" dirty="0" smtClean="0"/>
              <a:t>დაფინანსების წყაროები: </a:t>
            </a:r>
            <a:r>
              <a:rPr lang="ka-GE" sz="3600" dirty="0" smtClean="0"/>
              <a:t/>
            </a:r>
            <a:br>
              <a:rPr lang="ka-GE" sz="3600" dirty="0" smtClean="0"/>
            </a:br>
            <a:r>
              <a:rPr lang="ka-GE" sz="3600" dirty="0" smtClean="0"/>
              <a:t>გრანტი $5,5 მლნ სესხის სახით:$</a:t>
            </a:r>
            <a:r>
              <a:rPr lang="en-US" sz="3600" dirty="0" smtClean="0"/>
              <a:t>171</a:t>
            </a:r>
            <a:r>
              <a:rPr lang="ka-GE" sz="3600" dirty="0" smtClean="0"/>
              <a:t>,</a:t>
            </a:r>
            <a:r>
              <a:rPr lang="en-US" sz="3600" dirty="0" smtClean="0"/>
              <a:t>848</a:t>
            </a:r>
            <a:r>
              <a:rPr lang="ka-GE" sz="3600" dirty="0" smtClean="0"/>
              <a:t>.</a:t>
            </a:r>
            <a:r>
              <a:rPr lang="en-US" sz="3600" dirty="0" smtClean="0"/>
              <a:t>000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7819779"/>
              </p:ext>
            </p:extLst>
          </p:nvPr>
        </p:nvGraphicFramePr>
        <p:xfrm>
          <a:off x="431074" y="1580606"/>
          <a:ext cx="10922726" cy="510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63672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99689"/>
          </a:xfrm>
        </p:spPr>
        <p:txBody>
          <a:bodyPr>
            <a:normAutofit fontScale="90000"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>1 კომპონენტი: </a:t>
            </a: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>ჯანდაცვა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  <a:t> $29 057 250</a:t>
            </a: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sz="31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a-GE" sz="3100" dirty="0" smtClean="0">
                <a:solidFill>
                  <a:schemeClr val="accent5">
                    <a:lumMod val="50000"/>
                  </a:schemeClr>
                </a:solidFill>
              </a:rPr>
              <a:t>ქვეკომპონენტი: 1.1. შემთხვევების გამოვლენა და დადასტურება : </a:t>
            </a:r>
            <a:r>
              <a:rPr lang="ka-GE" sz="3900" b="1" dirty="0" smtClean="0"/>
              <a:t/>
            </a:r>
            <a:br>
              <a:rPr lang="ka-GE" sz="3900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64814"/>
            <a:ext cx="10515600" cy="4351338"/>
          </a:xfrm>
        </p:spPr>
        <p:txBody>
          <a:bodyPr>
            <a:normAutofit/>
          </a:bodyPr>
          <a:lstStyle/>
          <a:p>
            <a:pPr marL="457200" lvl="1" indent="0" fontAlgn="base">
              <a:buNone/>
            </a:pPr>
            <a:r>
              <a:rPr lang="ka-GE" sz="2800" dirty="0" smtClean="0"/>
              <a:t>მოიცავს საზოგადოებრივი ჯანმრთელობის დაცვის ლაბორატორიების გაძლიერებას: </a:t>
            </a:r>
          </a:p>
          <a:p>
            <a:pPr lvl="2" fontAlgn="base"/>
            <a:r>
              <a:rPr lang="ka-GE" sz="2800" dirty="0" smtClean="0"/>
              <a:t>ტესტებისა და სახარჯი მასალის დაფინანსება </a:t>
            </a:r>
          </a:p>
          <a:p>
            <a:pPr lvl="2" fontAlgn="base"/>
            <a:r>
              <a:rPr lang="ka-GE" sz="2800" dirty="0" smtClean="0"/>
              <a:t>პირადი დაცვის საშუალებები ლაბორატორიის თანამშრომლებისთვის </a:t>
            </a:r>
          </a:p>
          <a:p>
            <a:pPr lvl="2" fontAlgn="base"/>
            <a:r>
              <a:rPr lang="en-US" sz="2800" dirty="0" smtClean="0"/>
              <a:t>PCR </a:t>
            </a:r>
            <a:r>
              <a:rPr lang="ka-GE" sz="2800" dirty="0" smtClean="0"/>
              <a:t>ტესტირებისთვის აპარატურის შესყიდვა  </a:t>
            </a:r>
          </a:p>
          <a:p>
            <a:pPr lvl="2" fontAlgn="base"/>
            <a:r>
              <a:rPr lang="ka-GE" sz="2800" dirty="0" smtClean="0"/>
              <a:t>ტესტირების შესაძლებლობების გაზრდა დღეში სულ მცირე  1000-1200 კვლევამდე </a:t>
            </a:r>
          </a:p>
          <a:p>
            <a:pPr marL="457200" lvl="1" indent="0" fontAlgn="base">
              <a:buNone/>
            </a:pPr>
            <a:endParaRPr lang="ka-GE" sz="4000" dirty="0" smtClean="0"/>
          </a:p>
        </p:txBody>
      </p:sp>
    </p:spTree>
    <p:extLst>
      <p:ext uri="{BB962C8B-B14F-4D97-AF65-F5344CB8AC3E}">
        <p14:creationId xmlns:p14="http://schemas.microsoft.com/office/powerpoint/2010/main" val="2782280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lnSpc>
                <a:spcPct val="90000"/>
              </a:lnSpc>
              <a:spcBef>
                <a:spcPct val="0"/>
              </a:spcBef>
            </a:pPr>
            <a:r>
              <a:rPr lang="ka-GE" sz="3100" dirty="0">
                <a:solidFill>
                  <a:schemeClr val="accent1">
                    <a:lumMod val="50000"/>
                  </a:schemeClr>
                </a:solidFill>
              </a:rPr>
              <a:t>1 კომპონენტი: ჯანდაცვა 1.2. კოვიდის შემთხვევების მართვისთვის ჯანდაცვის სისტემის გაძ₾იერება </a:t>
            </a:r>
            <a:r>
              <a:rPr lang="ka-GE" sz="31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ka-GE" sz="3100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ka-GE" sz="2400" dirty="0" smtClean="0"/>
              <a:t>პირადი დაცვის საშუალებები სამედიცინო პერსონალისთვის სამედიცინო დაწესებულებებაში და საკარანტინე სივრცეებში </a:t>
            </a:r>
          </a:p>
          <a:p>
            <a:pPr lvl="0" fontAlgn="base"/>
            <a:r>
              <a:rPr lang="ka-GE" sz="2400" dirty="0" smtClean="0"/>
              <a:t>აღჭურვილობა სახელმწიფო საკუთრებაში არსებული სამედიცინო დაწესებულებებისთვის მ.შ. რუხი და სხვ. </a:t>
            </a:r>
          </a:p>
          <a:p>
            <a:pPr lvl="0" fontAlgn="base"/>
            <a:r>
              <a:rPr lang="ka-GE" sz="2400" dirty="0" smtClean="0"/>
              <a:t>ჰოსპიტლების ინფრასტრუქტურის რემონტი და რემოდელირება ინფექციის კონტროლის მიზნებისთვის </a:t>
            </a:r>
          </a:p>
          <a:p>
            <a:pPr lvl="0" fontAlgn="base"/>
            <a:r>
              <a:rPr lang="ka-GE" sz="2400" dirty="0" smtClean="0"/>
              <a:t>კოვიდ და ცხელების კლინიკების ანაზღაურება პირდაპირი და არაპირდაპირი ხარჯების შესაბამისად სოციალური მომსახურების სააგენტოსთან ხელშეკრულების ფარგლებში </a:t>
            </a:r>
          </a:p>
          <a:p>
            <a:pPr lvl="0" fontAlgn="base"/>
            <a:r>
              <a:rPr lang="ka-GE" sz="2400" dirty="0" smtClean="0"/>
              <a:t>სასწრაფო/გადაუდებელი დახმარების მანქანები და აღჭურვილობა </a:t>
            </a:r>
          </a:p>
          <a:p>
            <a:pPr lvl="0" fontAlgn="base"/>
            <a:r>
              <a:rPr lang="ka-GE" sz="2400" dirty="0" smtClean="0"/>
              <a:t>პაციენტების დაყოვნების, სამედიცინო მეთვალყურეობის და ტრიაჟის მიზნებისთვის სასტუმროების გამოყენება </a:t>
            </a:r>
          </a:p>
        </p:txBody>
      </p:sp>
    </p:spTree>
    <p:extLst>
      <p:ext uri="{BB962C8B-B14F-4D97-AF65-F5344CB8AC3E}">
        <p14:creationId xmlns:p14="http://schemas.microsoft.com/office/powerpoint/2010/main" val="3334887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რეტროაქტიული დაფინანსება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ka-GE" dirty="0" smtClean="0"/>
              <a:t>დაშვებულია პროექტის საერთო ბიუჯეტის 40% ის გამოყენება რეტროაქტიული დაფინანსებისთვის </a:t>
            </a:r>
          </a:p>
          <a:p>
            <a:pPr lvl="0"/>
            <a:r>
              <a:rPr lang="ka-GE" dirty="0" smtClean="0"/>
              <a:t>პერიოდი- ერთი წელი ხელშეკრულების ხელმოწერამდე </a:t>
            </a:r>
          </a:p>
          <a:p>
            <a:pPr lvl="0"/>
            <a:r>
              <a:rPr lang="ka-GE" dirty="0" smtClean="0"/>
              <a:t>ანაზღაურებადი საგნების სიას ამტკიცებს ბანკი </a:t>
            </a:r>
          </a:p>
        </p:txBody>
      </p:sp>
    </p:spTree>
    <p:extLst>
      <p:ext uri="{BB962C8B-B14F-4D97-AF65-F5344CB8AC3E}">
        <p14:creationId xmlns:p14="http://schemas.microsoft.com/office/powerpoint/2010/main" val="3023204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9993"/>
            <a:ext cx="10515600" cy="758281"/>
          </a:xfrm>
        </p:spPr>
        <p:txBody>
          <a:bodyPr>
            <a:normAutofit/>
          </a:bodyPr>
          <a:lstStyle/>
          <a:p>
            <a:pPr algn="ctr"/>
            <a:r>
              <a:rPr lang="ka-GE" sz="2800" dirty="0" smtClean="0"/>
              <a:t>პროგნოზული საერთო საჭიროება: კოვიდს პასუხისთვის 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546738"/>
              </p:ext>
            </p:extLst>
          </p:nvPr>
        </p:nvGraphicFramePr>
        <p:xfrm>
          <a:off x="838200" y="783771"/>
          <a:ext cx="9614260" cy="5973801"/>
        </p:xfrm>
        <a:graphic>
          <a:graphicData uri="http://schemas.openxmlformats.org/drawingml/2006/table">
            <a:tbl>
              <a:tblPr/>
              <a:tblGrid>
                <a:gridCol w="518812">
                  <a:extLst>
                    <a:ext uri="{9D8B030D-6E8A-4147-A177-3AD203B41FA5}">
                      <a16:colId xmlns:a16="http://schemas.microsoft.com/office/drawing/2014/main" val="3810380795"/>
                    </a:ext>
                  </a:extLst>
                </a:gridCol>
                <a:gridCol w="2229276">
                  <a:extLst>
                    <a:ext uri="{9D8B030D-6E8A-4147-A177-3AD203B41FA5}">
                      <a16:colId xmlns:a16="http://schemas.microsoft.com/office/drawing/2014/main" val="533328363"/>
                    </a:ext>
                  </a:extLst>
                </a:gridCol>
                <a:gridCol w="1418630">
                  <a:extLst>
                    <a:ext uri="{9D8B030D-6E8A-4147-A177-3AD203B41FA5}">
                      <a16:colId xmlns:a16="http://schemas.microsoft.com/office/drawing/2014/main" val="2074928966"/>
                    </a:ext>
                  </a:extLst>
                </a:gridCol>
                <a:gridCol w="1253799">
                  <a:extLst>
                    <a:ext uri="{9D8B030D-6E8A-4147-A177-3AD203B41FA5}">
                      <a16:colId xmlns:a16="http://schemas.microsoft.com/office/drawing/2014/main" val="3082782408"/>
                    </a:ext>
                  </a:extLst>
                </a:gridCol>
                <a:gridCol w="1037627">
                  <a:extLst>
                    <a:ext uri="{9D8B030D-6E8A-4147-A177-3AD203B41FA5}">
                      <a16:colId xmlns:a16="http://schemas.microsoft.com/office/drawing/2014/main" val="1886665492"/>
                    </a:ext>
                  </a:extLst>
                </a:gridCol>
                <a:gridCol w="2107680">
                  <a:extLst>
                    <a:ext uri="{9D8B030D-6E8A-4147-A177-3AD203B41FA5}">
                      <a16:colId xmlns:a16="http://schemas.microsoft.com/office/drawing/2014/main" val="3440714905"/>
                    </a:ext>
                  </a:extLst>
                </a:gridCol>
                <a:gridCol w="1048436">
                  <a:extLst>
                    <a:ext uri="{9D8B030D-6E8A-4147-A177-3AD203B41FA5}">
                      <a16:colId xmlns:a16="http://schemas.microsoft.com/office/drawing/2014/main" val="3533234245"/>
                    </a:ext>
                  </a:extLst>
                </a:gridCol>
              </a:tblGrid>
              <a:tr h="36766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Budget Item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Estimated amount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Immediate investment needs in 2020</a:t>
                      </a:r>
                    </a:p>
                  </a:txBody>
                  <a:tcPr marL="4643" marR="4643" marT="46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of estimated total need when applicable </a:t>
                      </a:r>
                    </a:p>
                  </a:txBody>
                  <a:tcPr marL="4643" marR="4643" marT="46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Mid term investment needs for strenghtening health systems capacity and providing needed supplies and securing emergency stocks in 2021</a:t>
                      </a:r>
                    </a:p>
                  </a:txBody>
                  <a:tcPr marL="4643" marR="4643" marT="46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of estimated total need when applicable </a:t>
                      </a:r>
                    </a:p>
                  </a:txBody>
                  <a:tcPr marL="4643" marR="4643" marT="464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062132"/>
                  </a:ext>
                </a:extLst>
              </a:tr>
              <a:tr h="32524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Personal Protective 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65,614,100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45,929,870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19,684,230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8481201"/>
                  </a:ext>
                </a:extLst>
              </a:tr>
              <a:tr h="190368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ICU equipment (ventilators and ECMO)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9,160,860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9,160,860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2836899"/>
                  </a:ext>
                </a:extLst>
              </a:tr>
              <a:tr h="9898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Emergency/Ambulance service equipment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14,925,000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14,925,000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842947"/>
                  </a:ext>
                </a:extLst>
              </a:tr>
              <a:tr h="48550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Laboratory testing needs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975,296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3,901,185.03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3,901,185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136752"/>
                  </a:ext>
                </a:extLst>
              </a:tr>
              <a:tr h="117842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Hospital Infrustructure Strenghtening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77,500,000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6545882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Infectious Disease Hospital in Tbilisi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$25,000,000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25,000,000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6797891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Procurment of new Building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12,000,000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6843635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Refurbishment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5,000,000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5017915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8,000,000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620323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Central Republican Hospital in Tbilisi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$17,000,000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$8,500,000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8,500,000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890289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Refurbishment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10,000,000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3888537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7,000,000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2842273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6569802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Rukhi Hospital in Samegrelo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$13,500,000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$13,500,000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602154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$13,500,000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442575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Republican Hospital in Adjara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10,000,000.00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1801381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10,000,000.00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           10,000,000.00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9262694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3674200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Lisi Oncology Hospital in Tbilisi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12,000,000.00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1773924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Refurbishment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5,000,000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2,500,000.00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2,500,000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506208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7,000,000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3,500,000.00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3,500,000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8707594"/>
                  </a:ext>
                </a:extLst>
              </a:tr>
              <a:tr h="117842"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Equipment for village ambulatories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20,000,000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8698296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Basic 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10,000,000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10,000,000.00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2676905"/>
                  </a:ext>
                </a:extLst>
              </a:tr>
              <a:tr h="94274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Telemedicine equipment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10,000,000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7,000,000.00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3,000,000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8145523"/>
                  </a:ext>
                </a:extLst>
              </a:tr>
              <a:tr h="117842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SERVICE COSTS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25,575,484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2917607"/>
                  </a:ext>
                </a:extLst>
              </a:tr>
              <a:tr h="365467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Compansation for hospitals after transforming them into COVID19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15,575,484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15,575,483.87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695626"/>
                  </a:ext>
                </a:extLst>
              </a:tr>
              <a:tr h="164979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Clinical Management of COVID cases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10,000,000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10,000,000.00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                                     -  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7914759"/>
                  </a:ext>
                </a:extLst>
              </a:tr>
              <a:tr h="376022"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ESTIMATED NEEDS in 2020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Estimated needs in 2021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7106288"/>
                  </a:ext>
                </a:extLst>
              </a:tr>
              <a:tr h="128483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$179,492,399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 41,085,415 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643" marR="4643" marT="464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2889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3930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3600" dirty="0" smtClean="0"/>
              <a:t>დონორული დახმარების ამ დროისთვის იდენტიფიცირებული წყაროები (29 აპრილი 2020) 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77663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9680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567</Words>
  <Application>Microsoft Office PowerPoint</Application>
  <PresentationFormat>Widescreen</PresentationFormat>
  <Paragraphs>164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Sylfaen</vt:lpstr>
      <vt:lpstr>Office Theme</vt:lpstr>
      <vt:lpstr>კოვიდის პასუხში დონორების დახმარება</vt:lpstr>
      <vt:lpstr>ძირითადი საჭიროებები ეპიდემიაზე პასუხისა და ჯანდაცვის სექტორის გაძლიერების მიზნით სულ $219 327 222 </vt:lpstr>
      <vt:lpstr>დაფინანსების წყაროები:  გრანტი $5,5 მლნ სესხის სახით:$171,848.000</vt:lpstr>
      <vt:lpstr>1 კომპონენტი: ჯანდაცვა $29 057 250   ქვეკომპონენტი: 1.1. შემთხვევების გამოვლენა და დადასტურება :  </vt:lpstr>
      <vt:lpstr>1 კომპონენტი: ჯანდაცვა 1.2. კოვიდის შემთხვევების მართვისთვის ჯანდაცვის სისტემის გაძ₾იერება  </vt:lpstr>
      <vt:lpstr>რეტროაქტიული დაფინანსება </vt:lpstr>
      <vt:lpstr>პროგნოზული საერთო საჭიროება: კოვიდს პასუხისთვის </vt:lpstr>
      <vt:lpstr>დონორული დახმარების ამ დროისთვის იდენტიფიცირებული წყაროები (29 აპრილი 2020)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კოვიდის პასუხში დონორების დახმარება</dc:title>
  <dc:creator>Tamar Gabunia</dc:creator>
  <cp:lastModifiedBy>Tamar Gabunia</cp:lastModifiedBy>
  <cp:revision>15</cp:revision>
  <dcterms:created xsi:type="dcterms:W3CDTF">2020-04-29T18:33:47Z</dcterms:created>
  <dcterms:modified xsi:type="dcterms:W3CDTF">2020-05-04T09:25:10Z</dcterms:modified>
</cp:coreProperties>
</file>